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66" r:id="rId3"/>
    <p:sldId id="373" r:id="rId4"/>
    <p:sldId id="367" r:id="rId5"/>
    <p:sldId id="374" r:id="rId6"/>
    <p:sldId id="372" r:id="rId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 userDrawn="1">
          <p15:clr>
            <a:srgbClr val="A4A3A4"/>
          </p15:clr>
        </p15:guide>
        <p15:guide id="2" pos="4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7753"/>
    <a:srgbClr val="F4EEE4"/>
    <a:srgbClr val="C4D1C4"/>
    <a:srgbClr val="93AC96"/>
    <a:srgbClr val="4F7E31"/>
    <a:srgbClr val="3F7E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547"/>
      </p:cViewPr>
      <p:guideLst>
        <p:guide orient="horz" pos="527"/>
        <p:guide pos="44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F2C6F-C512-46C7-9F25-563572C03A7F}" type="doc">
      <dgm:prSet loTypeId="urn:microsoft.com/office/officeart/2005/8/layout/pList2#1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4F12F58-6A6E-4594-A474-0E841E8C8BE4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Новая работа</a:t>
          </a:r>
        </a:p>
        <a:p>
          <a:r>
            <a:rPr lang="ru-RU" dirty="0" smtClean="0">
              <a:latin typeface="+mj-lt"/>
            </a:rPr>
            <a:t>Создание научной базы </a:t>
          </a:r>
          <a:br>
            <a:rPr lang="ru-RU" dirty="0" smtClean="0">
              <a:latin typeface="+mj-lt"/>
            </a:rPr>
          </a:br>
          <a:r>
            <a:rPr lang="ru-RU" dirty="0" smtClean="0">
              <a:latin typeface="+mj-lt"/>
            </a:rPr>
            <a:t>по государственной регистрации новой сельхозпродукции (разработка критериев </a:t>
          </a:r>
          <a:br>
            <a:rPr lang="ru-RU" dirty="0" smtClean="0">
              <a:latin typeface="+mj-lt"/>
            </a:rPr>
          </a:br>
          <a:r>
            <a:rPr lang="ru-RU" dirty="0" smtClean="0">
              <a:latin typeface="+mj-lt"/>
            </a:rPr>
            <a:t>для поиска изменений </a:t>
          </a:r>
          <a:br>
            <a:rPr lang="ru-RU" dirty="0" smtClean="0">
              <a:latin typeface="+mj-lt"/>
            </a:rPr>
          </a:br>
          <a:r>
            <a:rPr lang="ru-RU" dirty="0" smtClean="0">
              <a:latin typeface="+mj-lt"/>
            </a:rPr>
            <a:t>в геномах растений, оценка рисков редактирования генома)</a:t>
          </a:r>
          <a:endParaRPr lang="ru-RU" dirty="0">
            <a:latin typeface="+mj-lt"/>
          </a:endParaRPr>
        </a:p>
      </dgm:t>
    </dgm:pt>
    <dgm:pt modelId="{5929477F-B0E4-4765-BF25-AB7E8594B029}" type="parTrans" cxnId="{3098095F-CFEE-4A6E-B849-DF68CC3F79B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6020985-D585-4A90-9F45-CBF10C6C835B}" type="sibTrans" cxnId="{3098095F-CFEE-4A6E-B849-DF68CC3F79B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5F6A37C-FA0D-4548-9487-6B70C23FC36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Новая работа</a:t>
          </a:r>
        </a:p>
        <a:p>
          <a:r>
            <a:rPr lang="ru-RU" dirty="0" smtClean="0">
              <a:latin typeface="+mj-lt"/>
            </a:rPr>
            <a:t>«Растения – </a:t>
          </a:r>
          <a:r>
            <a:rPr lang="ru-RU" dirty="0" err="1" smtClean="0">
              <a:latin typeface="+mj-lt"/>
            </a:rPr>
            <a:t>биофабрики</a:t>
          </a:r>
          <a:r>
            <a:rPr lang="ru-RU" dirty="0" smtClean="0">
              <a:latin typeface="+mj-lt"/>
            </a:rPr>
            <a:t>»: создание организмов – продуцентов белков, обладающих антивирусными, антибактериальными свойствами  </a:t>
          </a:r>
          <a:endParaRPr lang="ru-RU" dirty="0">
            <a:latin typeface="+mj-lt"/>
          </a:endParaRPr>
        </a:p>
      </dgm:t>
    </dgm:pt>
    <dgm:pt modelId="{12FBECEB-7301-4A19-82E5-FDFC59883636}" type="parTrans" cxnId="{8C7A6883-5F15-438A-AE0E-E949E58CD4B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524BA71-FBE2-4187-A956-8C155BC483CF}" type="sibTrans" cxnId="{8C7A6883-5F15-438A-AE0E-E949E58CD4B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76D76-D946-452D-B36C-C286155A235C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Новая работа</a:t>
          </a:r>
        </a:p>
        <a:p>
          <a:r>
            <a:rPr lang="ru-RU" dirty="0" smtClean="0">
              <a:latin typeface="+mj-lt"/>
            </a:rPr>
            <a:t>Создание новых отечественных сортов зернобобовых культур </a:t>
          </a:r>
          <a:br>
            <a:rPr lang="ru-RU" dirty="0" smtClean="0">
              <a:latin typeface="+mj-lt"/>
            </a:rPr>
          </a:br>
          <a:r>
            <a:rPr lang="ru-RU" dirty="0" smtClean="0">
              <a:latin typeface="+mj-lt"/>
            </a:rPr>
            <a:t>(горох, бобы, фасоль)</a:t>
          </a:r>
        </a:p>
        <a:p>
          <a:endParaRPr lang="ru-RU" dirty="0">
            <a:latin typeface="+mj-lt"/>
          </a:endParaRPr>
        </a:p>
      </dgm:t>
    </dgm:pt>
    <dgm:pt modelId="{3576C12C-BBA4-4F54-97FB-BB28BFA2F538}" type="parTrans" cxnId="{A848C3E4-C6B2-4CA3-B8DE-E0889AFA81A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837E126-79E5-4A9F-BB04-948B1F03DAB5}" type="sibTrans" cxnId="{A848C3E4-C6B2-4CA3-B8DE-E0889AFA81A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C6486A5-E333-40E4-8119-CAE775F4FD2C}" type="pres">
      <dgm:prSet presAssocID="{258F2C6F-C512-46C7-9F25-563572C03A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69320-A6F6-4933-ADC4-419BDB984050}" type="pres">
      <dgm:prSet presAssocID="{258F2C6F-C512-46C7-9F25-563572C03A7F}" presName="bkgdShp" presStyleLbl="alignAccFollowNode1" presStyleIdx="0" presStyleCn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B7ADB1A-1846-40AB-895B-74717CBAC9D2}" type="pres">
      <dgm:prSet presAssocID="{258F2C6F-C512-46C7-9F25-563572C03A7F}" presName="linComp" presStyleCnt="0"/>
      <dgm:spPr/>
    </dgm:pt>
    <dgm:pt modelId="{CC01E2A5-64DA-4AF0-BA60-5A04D9D13EA8}" type="pres">
      <dgm:prSet presAssocID="{44F12F58-6A6E-4594-A474-0E841E8C8BE4}" presName="compNode" presStyleCnt="0"/>
      <dgm:spPr/>
    </dgm:pt>
    <dgm:pt modelId="{0627A1AA-F8E8-49F2-976D-1EC6712590C0}" type="pres">
      <dgm:prSet presAssocID="{44F12F58-6A6E-4594-A474-0E841E8C8B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7395A-0E0D-41B0-90E6-26BA552F86B7}" type="pres">
      <dgm:prSet presAssocID="{44F12F58-6A6E-4594-A474-0E841E8C8BE4}" presName="invisiNode" presStyleLbl="node1" presStyleIdx="0" presStyleCnt="3"/>
      <dgm:spPr/>
    </dgm:pt>
    <dgm:pt modelId="{469DAF16-6642-47BC-8BF3-B797CC78F412}" type="pres">
      <dgm:prSet presAssocID="{44F12F58-6A6E-4594-A474-0E841E8C8BE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374313F2-C50C-4C06-A478-B430B3CC9051}" type="pres">
      <dgm:prSet presAssocID="{A6020985-D585-4A90-9F45-CBF10C6C83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D99951-460F-4259-8668-FA27A2F3A0F4}" type="pres">
      <dgm:prSet presAssocID="{65F6A37C-FA0D-4548-9487-6B70C23FC36D}" presName="compNode" presStyleCnt="0"/>
      <dgm:spPr/>
    </dgm:pt>
    <dgm:pt modelId="{ADB55219-6E90-4D98-9575-276FFBD110C0}" type="pres">
      <dgm:prSet presAssocID="{65F6A37C-FA0D-4548-9487-6B70C23FC3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CFB0C-A193-4B12-98A8-A6C61714C75B}" type="pres">
      <dgm:prSet presAssocID="{65F6A37C-FA0D-4548-9487-6B70C23FC36D}" presName="invisiNode" presStyleLbl="node1" presStyleIdx="1" presStyleCnt="3"/>
      <dgm:spPr/>
    </dgm:pt>
    <dgm:pt modelId="{AB24C28D-2C0A-4D91-AB33-AFB92922FDFC}" type="pres">
      <dgm:prSet presAssocID="{65F6A37C-FA0D-4548-9487-6B70C23FC36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254D46EE-3E41-495E-9723-10DCDC46074C}" type="pres">
      <dgm:prSet presAssocID="{5524BA71-FBE2-4187-A956-8C155BC483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9339B5-6D2B-479F-818E-12B0CE289CE8}" type="pres">
      <dgm:prSet presAssocID="{74D76D76-D946-452D-B36C-C286155A235C}" presName="compNode" presStyleCnt="0"/>
      <dgm:spPr/>
    </dgm:pt>
    <dgm:pt modelId="{7B8CEEFB-AC7A-4480-86D5-EB8743BDD39C}" type="pres">
      <dgm:prSet presAssocID="{74D76D76-D946-452D-B36C-C286155A23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A8026-CB37-4F25-A6BC-FBF587AB3DD0}" type="pres">
      <dgm:prSet presAssocID="{74D76D76-D946-452D-B36C-C286155A235C}" presName="invisiNode" presStyleLbl="node1" presStyleIdx="2" presStyleCnt="3"/>
      <dgm:spPr/>
    </dgm:pt>
    <dgm:pt modelId="{B384ACDD-3357-47D9-8DBB-E379632AE50A}" type="pres">
      <dgm:prSet presAssocID="{74D76D76-D946-452D-B36C-C286155A235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4000" b="-44000"/>
          </a:stretch>
        </a:blipFill>
      </dgm:spPr>
    </dgm:pt>
  </dgm:ptLst>
  <dgm:cxnLst>
    <dgm:cxn modelId="{3098095F-CFEE-4A6E-B849-DF68CC3F79B5}" srcId="{258F2C6F-C512-46C7-9F25-563572C03A7F}" destId="{44F12F58-6A6E-4594-A474-0E841E8C8BE4}" srcOrd="0" destOrd="0" parTransId="{5929477F-B0E4-4765-BF25-AB7E8594B029}" sibTransId="{A6020985-D585-4A90-9F45-CBF10C6C835B}"/>
    <dgm:cxn modelId="{5393E05D-3436-4546-86FC-0A1890541C39}" type="presOf" srcId="{74D76D76-D946-452D-B36C-C286155A235C}" destId="{7B8CEEFB-AC7A-4480-86D5-EB8743BDD39C}" srcOrd="0" destOrd="0" presId="urn:microsoft.com/office/officeart/2005/8/layout/pList2#1"/>
    <dgm:cxn modelId="{248D7975-463C-466E-BD76-FA3F4BAD43F7}" type="presOf" srcId="{258F2C6F-C512-46C7-9F25-563572C03A7F}" destId="{FC6486A5-E333-40E4-8119-CAE775F4FD2C}" srcOrd="0" destOrd="0" presId="urn:microsoft.com/office/officeart/2005/8/layout/pList2#1"/>
    <dgm:cxn modelId="{8C7A6883-5F15-438A-AE0E-E949E58CD4B4}" srcId="{258F2C6F-C512-46C7-9F25-563572C03A7F}" destId="{65F6A37C-FA0D-4548-9487-6B70C23FC36D}" srcOrd="1" destOrd="0" parTransId="{12FBECEB-7301-4A19-82E5-FDFC59883636}" sibTransId="{5524BA71-FBE2-4187-A956-8C155BC483CF}"/>
    <dgm:cxn modelId="{8B9F8AD1-C87A-448F-846A-144FB6504730}" type="presOf" srcId="{5524BA71-FBE2-4187-A956-8C155BC483CF}" destId="{254D46EE-3E41-495E-9723-10DCDC46074C}" srcOrd="0" destOrd="0" presId="urn:microsoft.com/office/officeart/2005/8/layout/pList2#1"/>
    <dgm:cxn modelId="{7CCD3EC9-87CC-4816-B354-BC9B171376B1}" type="presOf" srcId="{A6020985-D585-4A90-9F45-CBF10C6C835B}" destId="{374313F2-C50C-4C06-A478-B430B3CC9051}" srcOrd="0" destOrd="0" presId="urn:microsoft.com/office/officeart/2005/8/layout/pList2#1"/>
    <dgm:cxn modelId="{3E33774F-C620-4628-8D0D-9C58D1999BCE}" type="presOf" srcId="{65F6A37C-FA0D-4548-9487-6B70C23FC36D}" destId="{ADB55219-6E90-4D98-9575-276FFBD110C0}" srcOrd="0" destOrd="0" presId="urn:microsoft.com/office/officeart/2005/8/layout/pList2#1"/>
    <dgm:cxn modelId="{A848C3E4-C6B2-4CA3-B8DE-E0889AFA81A4}" srcId="{258F2C6F-C512-46C7-9F25-563572C03A7F}" destId="{74D76D76-D946-452D-B36C-C286155A235C}" srcOrd="2" destOrd="0" parTransId="{3576C12C-BBA4-4F54-97FB-BB28BFA2F538}" sibTransId="{6837E126-79E5-4A9F-BB04-948B1F03DAB5}"/>
    <dgm:cxn modelId="{51B6E0EF-2AFC-44C3-8F83-C21067AC86DB}" type="presOf" srcId="{44F12F58-6A6E-4594-A474-0E841E8C8BE4}" destId="{0627A1AA-F8E8-49F2-976D-1EC6712590C0}" srcOrd="0" destOrd="0" presId="urn:microsoft.com/office/officeart/2005/8/layout/pList2#1"/>
    <dgm:cxn modelId="{B3F5613F-B332-4769-A590-DC844410EC43}" type="presParOf" srcId="{FC6486A5-E333-40E4-8119-CAE775F4FD2C}" destId="{09269320-A6F6-4933-ADC4-419BDB984050}" srcOrd="0" destOrd="0" presId="urn:microsoft.com/office/officeart/2005/8/layout/pList2#1"/>
    <dgm:cxn modelId="{175B17EF-DE79-46F3-AA63-53C0FE782598}" type="presParOf" srcId="{FC6486A5-E333-40E4-8119-CAE775F4FD2C}" destId="{CB7ADB1A-1846-40AB-895B-74717CBAC9D2}" srcOrd="1" destOrd="0" presId="urn:microsoft.com/office/officeart/2005/8/layout/pList2#1"/>
    <dgm:cxn modelId="{147D9359-97A1-486B-9FC9-D4EBDD4B517E}" type="presParOf" srcId="{CB7ADB1A-1846-40AB-895B-74717CBAC9D2}" destId="{CC01E2A5-64DA-4AF0-BA60-5A04D9D13EA8}" srcOrd="0" destOrd="0" presId="urn:microsoft.com/office/officeart/2005/8/layout/pList2#1"/>
    <dgm:cxn modelId="{AB531A20-59ED-49B5-BE12-535027E915ED}" type="presParOf" srcId="{CC01E2A5-64DA-4AF0-BA60-5A04D9D13EA8}" destId="{0627A1AA-F8E8-49F2-976D-1EC6712590C0}" srcOrd="0" destOrd="0" presId="urn:microsoft.com/office/officeart/2005/8/layout/pList2#1"/>
    <dgm:cxn modelId="{0A4EC82A-FF04-4218-ADD6-07BEFDC82801}" type="presParOf" srcId="{CC01E2A5-64DA-4AF0-BA60-5A04D9D13EA8}" destId="{F427395A-0E0D-41B0-90E6-26BA552F86B7}" srcOrd="1" destOrd="0" presId="urn:microsoft.com/office/officeart/2005/8/layout/pList2#1"/>
    <dgm:cxn modelId="{F2AD8627-2A74-4EBF-8EEC-DB1E5F37280F}" type="presParOf" srcId="{CC01E2A5-64DA-4AF0-BA60-5A04D9D13EA8}" destId="{469DAF16-6642-47BC-8BF3-B797CC78F412}" srcOrd="2" destOrd="0" presId="urn:microsoft.com/office/officeart/2005/8/layout/pList2#1"/>
    <dgm:cxn modelId="{2A8BE914-6A66-40A5-B99D-C1F3F65E65E8}" type="presParOf" srcId="{CB7ADB1A-1846-40AB-895B-74717CBAC9D2}" destId="{374313F2-C50C-4C06-A478-B430B3CC9051}" srcOrd="1" destOrd="0" presId="urn:microsoft.com/office/officeart/2005/8/layout/pList2#1"/>
    <dgm:cxn modelId="{81D0C39E-C1D5-4FBB-AEC8-D4AC2AE8B4EA}" type="presParOf" srcId="{CB7ADB1A-1846-40AB-895B-74717CBAC9D2}" destId="{51D99951-460F-4259-8668-FA27A2F3A0F4}" srcOrd="2" destOrd="0" presId="urn:microsoft.com/office/officeart/2005/8/layout/pList2#1"/>
    <dgm:cxn modelId="{228ECF73-6B33-4BA5-A277-04F3FD636733}" type="presParOf" srcId="{51D99951-460F-4259-8668-FA27A2F3A0F4}" destId="{ADB55219-6E90-4D98-9575-276FFBD110C0}" srcOrd="0" destOrd="0" presId="urn:microsoft.com/office/officeart/2005/8/layout/pList2#1"/>
    <dgm:cxn modelId="{6447B9F9-3EC0-4375-9808-7264E24877ED}" type="presParOf" srcId="{51D99951-460F-4259-8668-FA27A2F3A0F4}" destId="{CAFCFB0C-A193-4B12-98A8-A6C61714C75B}" srcOrd="1" destOrd="0" presId="urn:microsoft.com/office/officeart/2005/8/layout/pList2#1"/>
    <dgm:cxn modelId="{37D26C19-30BD-4A8B-BE88-108BC04B221A}" type="presParOf" srcId="{51D99951-460F-4259-8668-FA27A2F3A0F4}" destId="{AB24C28D-2C0A-4D91-AB33-AFB92922FDFC}" srcOrd="2" destOrd="0" presId="urn:microsoft.com/office/officeart/2005/8/layout/pList2#1"/>
    <dgm:cxn modelId="{12FC747C-9E9E-4E34-B98E-CEFC40226B96}" type="presParOf" srcId="{CB7ADB1A-1846-40AB-895B-74717CBAC9D2}" destId="{254D46EE-3E41-495E-9723-10DCDC46074C}" srcOrd="3" destOrd="0" presId="urn:microsoft.com/office/officeart/2005/8/layout/pList2#1"/>
    <dgm:cxn modelId="{CF159006-CBB9-4773-AA8D-8BEDF2F4CE7F}" type="presParOf" srcId="{CB7ADB1A-1846-40AB-895B-74717CBAC9D2}" destId="{CA9339B5-6D2B-479F-818E-12B0CE289CE8}" srcOrd="4" destOrd="0" presId="urn:microsoft.com/office/officeart/2005/8/layout/pList2#1"/>
    <dgm:cxn modelId="{92ED5926-899D-47C9-B3C5-293742DC8066}" type="presParOf" srcId="{CA9339B5-6D2B-479F-818E-12B0CE289CE8}" destId="{7B8CEEFB-AC7A-4480-86D5-EB8743BDD39C}" srcOrd="0" destOrd="0" presId="urn:microsoft.com/office/officeart/2005/8/layout/pList2#1"/>
    <dgm:cxn modelId="{72D550C9-4B0D-4629-8F7E-FADA198A4836}" type="presParOf" srcId="{CA9339B5-6D2B-479F-818E-12B0CE289CE8}" destId="{8A9A8026-CB37-4F25-A6BC-FBF587AB3DD0}" srcOrd="1" destOrd="0" presId="urn:microsoft.com/office/officeart/2005/8/layout/pList2#1"/>
    <dgm:cxn modelId="{D271D216-C537-4160-A6FC-D0FA06EBA225}" type="presParOf" srcId="{CA9339B5-6D2B-479F-818E-12B0CE289CE8}" destId="{B384ACDD-3357-47D9-8DBB-E379632AE50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269320-A6F6-4933-ADC4-419BDB984050}">
      <dsp:nvSpPr>
        <dsp:cNvPr id="0" name=""/>
        <dsp:cNvSpPr/>
      </dsp:nvSpPr>
      <dsp:spPr>
        <a:xfrm>
          <a:off x="0" y="0"/>
          <a:ext cx="11436350" cy="24384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DAF16-6642-47BC-8BF3-B797CC78F412}">
      <dsp:nvSpPr>
        <dsp:cNvPr id="0" name=""/>
        <dsp:cNvSpPr/>
      </dsp:nvSpPr>
      <dsp:spPr>
        <a:xfrm>
          <a:off x="343090" y="325120"/>
          <a:ext cx="335942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7A1AA-F8E8-49F2-976D-1EC6712590C0}">
      <dsp:nvSpPr>
        <dsp:cNvPr id="0" name=""/>
        <dsp:cNvSpPr/>
      </dsp:nvSpPr>
      <dsp:spPr>
        <a:xfrm rot="10800000">
          <a:off x="343090" y="2438400"/>
          <a:ext cx="335942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Новая работа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Создание научной базы </a:t>
          </a:r>
          <a:br>
            <a:rPr lang="ru-RU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по государственной регистрации новой сельхозпродукции (разработка критериев </a:t>
          </a:r>
          <a:br>
            <a:rPr lang="ru-RU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для поиска изменений </a:t>
          </a:r>
          <a:br>
            <a:rPr lang="ru-RU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в геномах растений, оценка рисков редактирования генома)</a:t>
          </a:r>
          <a:endParaRPr lang="ru-RU" sz="1800" kern="1200" dirty="0">
            <a:latin typeface="+mj-lt"/>
          </a:endParaRPr>
        </a:p>
      </dsp:txBody>
      <dsp:txXfrm rot="10800000">
        <a:off x="343090" y="2438400"/>
        <a:ext cx="3359427" cy="2980266"/>
      </dsp:txXfrm>
    </dsp:sp>
    <dsp:sp modelId="{AB24C28D-2C0A-4D91-AB33-AFB92922FDFC}">
      <dsp:nvSpPr>
        <dsp:cNvPr id="0" name=""/>
        <dsp:cNvSpPr/>
      </dsp:nvSpPr>
      <dsp:spPr>
        <a:xfrm>
          <a:off x="4038461" y="325120"/>
          <a:ext cx="335942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B55219-6E90-4D98-9575-276FFBD110C0}">
      <dsp:nvSpPr>
        <dsp:cNvPr id="0" name=""/>
        <dsp:cNvSpPr/>
      </dsp:nvSpPr>
      <dsp:spPr>
        <a:xfrm rot="10800000">
          <a:off x="4038461" y="2438400"/>
          <a:ext cx="335942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Новая работа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«Растения – </a:t>
          </a:r>
          <a:r>
            <a:rPr lang="ru-RU" sz="1800" kern="1200" dirty="0" err="1" smtClean="0">
              <a:latin typeface="+mj-lt"/>
            </a:rPr>
            <a:t>биофабрики</a:t>
          </a:r>
          <a:r>
            <a:rPr lang="ru-RU" sz="1800" kern="1200" dirty="0" smtClean="0">
              <a:latin typeface="+mj-lt"/>
            </a:rPr>
            <a:t>»: создание организмов – продуцентов белков, обладающих антивирусными, антибактериальными свойствами  </a:t>
          </a:r>
          <a:endParaRPr lang="ru-RU" sz="1800" kern="1200" dirty="0">
            <a:latin typeface="+mj-lt"/>
          </a:endParaRPr>
        </a:p>
      </dsp:txBody>
      <dsp:txXfrm rot="10800000">
        <a:off x="4038461" y="2438400"/>
        <a:ext cx="3359427" cy="2980266"/>
      </dsp:txXfrm>
    </dsp:sp>
    <dsp:sp modelId="{B384ACDD-3357-47D9-8DBB-E379632AE50A}">
      <dsp:nvSpPr>
        <dsp:cNvPr id="0" name=""/>
        <dsp:cNvSpPr/>
      </dsp:nvSpPr>
      <dsp:spPr>
        <a:xfrm>
          <a:off x="7733831" y="325120"/>
          <a:ext cx="335942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4000" b="-4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8CEEFB-AC7A-4480-86D5-EB8743BDD39C}">
      <dsp:nvSpPr>
        <dsp:cNvPr id="0" name=""/>
        <dsp:cNvSpPr/>
      </dsp:nvSpPr>
      <dsp:spPr>
        <a:xfrm rot="10800000">
          <a:off x="7733831" y="2438400"/>
          <a:ext cx="335942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Новая работа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Создание новых отечественных сортов зернобобовых культур </a:t>
          </a:r>
          <a:br>
            <a:rPr lang="ru-RU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(горох, бобы, фасоль)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 rot="10800000">
        <a:off x="7733831" y="2438400"/>
        <a:ext cx="3359427" cy="2980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5E41-09DA-4EDD-AE1D-6E51BFC456DD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766E-5CCB-4EFD-9F71-90BE4716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C303-8511-4801-B1E9-EA36DA2E46F6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2714-0BE9-4321-8C6E-C71B8F3D6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1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7C141C-BD7F-4F3E-A422-BBF28313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18849B-B931-4054-B825-EFDF1308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1D5575-C54B-473B-B1F3-9CD087C0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A4FF-1484-4232-AFA2-011BAB6FAB98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075A1E-BAC7-4E93-A0BC-2D2FA09D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044D9-E388-4BED-9C61-0A6D77E0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3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5ABCA-72A1-43A4-9A55-782CF899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459D08-426C-4142-840B-9DD0F8B0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5BC21-5E10-4421-8CC8-04BD0FB9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DA7-5935-4C91-9798-3D0CBC42EB9B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F0291-F3A3-4552-973B-C9DAD795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6521D5-FB40-49D0-8BF5-D2709CD8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9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FC95D7-4BF0-4F07-90E2-D9A1DE9F3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474504-D1B9-429F-8153-5A9D5582C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88FB59-A44A-4F12-881C-22A0BEE6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E82-ED52-438D-BE08-10E2E8C691C1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FC7F37-B044-4750-B44E-85F52517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9D543B-9EB0-4787-8DD6-2E4C8591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0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0113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CF00F-956C-4855-AE1C-1E90EB08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9BB45F-6B1D-4723-806F-55E50D00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6C808-F7BF-4020-9169-6750CA2D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00A8-CF91-46EC-8A6D-346A35AB4142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3A283-E2B4-4F04-B35B-89E64B4B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BCBBE-AB95-4270-BA20-D4FFE4F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1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1C20-35DF-4555-B1DA-594AAF37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83D9A-6BEE-4412-81A9-63A03727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B73B22-8DC3-4FAC-90B9-C54A307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40-E166-447C-8882-39B1E08A9EDF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98502-4772-437E-B620-00B004BF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603186-A777-4E96-A66C-20712F5C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6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2373D-9E83-489F-A2D6-7111DB2C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BE107-F36B-4958-AC0A-35102C2A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6C06E9-92D3-4DAD-8654-D314015A9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3867C6-7248-4C6B-9243-A8CE099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09A-EF1E-45A9-8A46-97349235328F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7F23A0-48B0-4BB5-85DF-3E35AF6D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95530A-03D0-4640-BBDC-6DC052AB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5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55367-9F46-4D11-AADB-5DB872EA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021732-743D-4A48-B97C-5244823D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9B2BAE-1691-40C3-BC40-2404211E5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AD1FDB-7586-4184-9946-08E39E7E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284488-CFE9-4915-AF0F-EAFF8B04F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DA434D-3990-4818-BAA6-1E12CE9D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C717-D90E-4CF0-A235-B567944CB8BA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3BE406-3646-4681-BA9F-A5BE2899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193E1E-A604-4B7F-B011-329ABEE3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7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7982-32D2-43F0-8766-7F16AA5E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F7A0D8-DB56-4382-8C97-23FF780F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1639-BE52-430C-A54D-58D6F7E02A8D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38C05-7A95-47D7-8C25-38DA30EE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DC0D96-115E-4C33-9CCF-F5ABA17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1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C3D9FC5-B769-44DA-B422-FD150B48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EBBC-268D-4845-ABFA-B3EF79193C01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DAB9F9-0DB0-40A5-A9E3-6818F6EB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16DE70-AC6A-49BB-B90B-05925A99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79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663FA-2079-43A2-A635-F9A53384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22D727-0C73-449A-A7AA-7E0BE65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F90B50-4C28-4460-B82B-E51F0B17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EB726F-04A2-4387-9E9C-4D48883E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F4B-ABC6-4ABB-BD75-E2BFEE48ED1B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D4768C-C157-4D54-B757-D4ACE3A5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F3C83-C1C1-428F-88B7-93DFF450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22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E7A6-8C61-48C7-9932-1B9F2325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B6CEE4-79BC-42C4-9AC3-7746F3ADC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131DDD-1FC2-4D00-9EF9-E9EC462A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AE95AB-15FB-413E-AA34-D8F45E74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3E20-D91E-421F-8E39-A97033B1EA21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F2076E-AF91-472F-B406-1C9767E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E6915C-C605-4276-9434-8ECBB172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7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20D58-B81C-4A91-BA53-1A6E68E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5414B3-EDCB-40DA-A3C9-B7F7E6C23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DD8AC6-AFE2-4571-8066-5F4B164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52C4-8073-4894-B7C0-1EEAF2E86D66}" type="datetime3">
              <a:rPr lang="ru-RU" smtClean="0"/>
              <a:pPr/>
              <a:t>07/06/22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3627-5BB9-4984-8E1D-2BE56C3A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5B938F-7BCA-4A7F-8A37-A17B7C98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7FE6-3DE7-4763-8DFF-D28EDB39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78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B28F2E-4CF9-6F4F-9ED0-3AA099AAB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03" y="235650"/>
            <a:ext cx="3456447" cy="7930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7DA6E6-0E83-A949-8A24-9EE5882CE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29175"/>
            <a:ext cx="2783062" cy="96802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3289299"/>
            <a:ext cx="6845300" cy="127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88900" y="2108201"/>
            <a:ext cx="6870700" cy="11811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НЦМУ «</a:t>
            </a:r>
            <a:r>
              <a:rPr lang="ru-RU" sz="45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Агротехнологии</a:t>
            </a:r>
            <a:r>
              <a:rPr lang="ru-RU" sz="45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будущего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95300" y="3289300"/>
            <a:ext cx="6464300" cy="3276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Трухачев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Владимир Иванович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Ректор ФГБОУ ВО РГАУ-</a:t>
            </a:r>
            <a:b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МСХА имени К.А. Тимирязева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Инициатор создания НЦМУ «</a:t>
            </a:r>
            <a:r>
              <a:rPr lang="ru-RU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Агротехнологии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будущего»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Академик РАН, профессор</a:t>
            </a:r>
          </a:p>
        </p:txBody>
      </p:sp>
      <p:pic>
        <p:nvPicPr>
          <p:cNvPr id="1026" name="Picture 2" descr="https://profinavigator.ru/upload/organisation/796/logo/org_1585654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01" y="991832"/>
            <a:ext cx="3065381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5739" y="4975409"/>
            <a:ext cx="2902043" cy="9277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5950555"/>
            <a:ext cx="2720549" cy="8173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4150136"/>
            <a:ext cx="2720549" cy="8027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481" y="1844224"/>
            <a:ext cx="2758123" cy="13054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301" y="3151480"/>
            <a:ext cx="3065381" cy="99692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882132" y="235650"/>
            <a:ext cx="75739" cy="63302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02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11336018" y="0"/>
            <a:ext cx="855982" cy="9286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2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31800" y="70023"/>
            <a:ext cx="8482453" cy="75713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Экосистема и партнёры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НЦМУ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Агротехнологии</a:t>
            </a:r>
            <a:r>
              <a:rPr lang="ru-RU" b="1" dirty="0">
                <a:solidFill>
                  <a:srgbClr val="0070C0"/>
                </a:solidFill>
              </a:rPr>
              <a:t> будущего»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 flipV="1">
            <a:off x="0" y="928626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0738801-CB59-E24D-8CE5-2730C49F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800" y="112625"/>
            <a:ext cx="3095155" cy="71015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11290300" y="999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7776549" y="1126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1314338"/>
            <a:ext cx="10458450" cy="3620205"/>
            <a:chOff x="431800" y="1226416"/>
            <a:chExt cx="11240724" cy="37991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31800" y="1226416"/>
              <a:ext cx="11183439" cy="3797300"/>
              <a:chOff x="583966" y="1188316"/>
              <a:chExt cx="11183439" cy="379730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087492" y="2491404"/>
                <a:ext cx="1939313" cy="203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Ускоренная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селекция высокоурожайных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и устойчивых сортов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и гибридов растений, обладающих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заданными характеристиками качества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403114" y="2491404"/>
                <a:ext cx="1898242" cy="954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Новые цифровые технологии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в сельском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хозяйстве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590380" y="2491404"/>
                <a:ext cx="1944000" cy="1815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Технологии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переработки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и валоризации малоценного сельско-хозяйственного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сырья и отходов агропромышленного комплекса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823405" y="2491404"/>
                <a:ext cx="188013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Создание безопасных, качественных, функциональных кормов и продуктов питания</a:t>
                </a: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8201677" y="1580580"/>
                <a:ext cx="721409" cy="72000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36331" y="158058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969356" y="158058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0435405" y="15805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3124331" y="1188316"/>
                <a:ext cx="1944000" cy="37973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43D1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889857" y="1541044"/>
                <a:ext cx="611065" cy="101566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D1A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5357356" y="1188316"/>
                <a:ext cx="1944000" cy="37973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40D4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097582" y="1541044"/>
                <a:ext cx="611065" cy="101566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D4E2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7590381" y="1188316"/>
                <a:ext cx="1944000" cy="37973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41A7E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330607" y="1541044"/>
                <a:ext cx="611065" cy="101566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1A7E1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9823405" y="1188316"/>
                <a:ext cx="1944000" cy="37973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438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9600719" y="1476882"/>
                <a:ext cx="611065" cy="101566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83DD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891305" y="2491404"/>
                <a:ext cx="1944000" cy="203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Агробиотехнологии</a:t>
                </a: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управления плодородием почв России в интересах </a:t>
                </a:r>
                <a:r>
                  <a:rPr kumimoji="0" lang="ru-RU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высокопродуктивного земледелия </a:t>
                </a: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минимального экологического </a:t>
                </a:r>
                <a:b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риска</a:t>
                </a:r>
              </a:p>
            </p:txBody>
          </p: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503306" y="15805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891306" y="1188316"/>
                <a:ext cx="1944000" cy="37973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9CD1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583966" y="1541044"/>
                <a:ext cx="611065" cy="101566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CD141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3858412" y="4562434"/>
              <a:ext cx="1130027" cy="458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kern="0" dirty="0" smtClean="0">
                  <a:solidFill>
                    <a:schemeClr val="accent3"/>
                  </a:solidFill>
                  <a:latin typeface="+mj-lt"/>
                </a:rPr>
                <a:t>15</a:t>
              </a:r>
              <a:r>
                <a:rPr lang="ru-RU" sz="1400" kern="0" dirty="0">
                  <a:solidFill>
                    <a:schemeClr val="accent3"/>
                  </a:solidFill>
                  <a:latin typeface="+mj-lt"/>
                </a:rPr>
                <a:t/>
              </a:r>
              <a:br>
                <a:rPr lang="ru-RU" sz="1400" kern="0" dirty="0">
                  <a:solidFill>
                    <a:schemeClr val="accent3"/>
                  </a:solidFill>
                  <a:latin typeface="+mj-lt"/>
                </a:rPr>
              </a:br>
              <a:r>
                <a:rPr lang="ru-RU" sz="1400" kern="0" dirty="0" smtClean="0">
                  <a:solidFill>
                    <a:schemeClr val="accent3"/>
                  </a:solidFill>
                  <a:latin typeface="+mj-lt"/>
                </a:rPr>
                <a:t>проектов</a:t>
              </a:r>
              <a:endParaRPr lang="ru-RU" sz="1400" kern="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617168" y="4562433"/>
              <a:ext cx="1130027" cy="463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kern="0" dirty="0" smtClean="0">
                  <a:solidFill>
                    <a:schemeClr val="accent3"/>
                  </a:solidFill>
                  <a:latin typeface="+mj-lt"/>
                </a:rPr>
                <a:t>17</a:t>
              </a:r>
              <a:r>
                <a:rPr lang="ru-RU" sz="1400" b="1" kern="0" dirty="0">
                  <a:solidFill>
                    <a:schemeClr val="accent3"/>
                  </a:solidFill>
                  <a:latin typeface="+mj-lt"/>
                </a:rPr>
                <a:t/>
              </a:r>
              <a:br>
                <a:rPr lang="ru-RU" sz="1400" b="1" kern="0" dirty="0">
                  <a:solidFill>
                    <a:schemeClr val="accent3"/>
                  </a:solidFill>
                  <a:latin typeface="+mj-lt"/>
                </a:rPr>
              </a:br>
              <a:r>
                <a:rPr lang="ru-RU" sz="1400" kern="0" dirty="0" smtClean="0">
                  <a:solidFill>
                    <a:schemeClr val="accent3"/>
                  </a:solidFill>
                  <a:latin typeface="+mj-lt"/>
                </a:rPr>
                <a:t>проектов</a:t>
              </a:r>
              <a:endParaRPr lang="ru-RU" sz="1400" kern="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065289" y="4562432"/>
              <a:ext cx="1130027" cy="458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kern="0" dirty="0" smtClean="0">
                  <a:solidFill>
                    <a:schemeClr val="accent3"/>
                  </a:solidFill>
                  <a:latin typeface="+mj-lt"/>
                </a:rPr>
                <a:t>11</a:t>
              </a:r>
              <a:r>
                <a:rPr lang="ru-RU" sz="1400" b="1" kern="0" dirty="0">
                  <a:solidFill>
                    <a:schemeClr val="accent3"/>
                  </a:solidFill>
                  <a:latin typeface="+mj-lt"/>
                </a:rPr>
                <a:t/>
              </a:r>
              <a:br>
                <a:rPr lang="ru-RU" sz="1400" b="1" kern="0" dirty="0">
                  <a:solidFill>
                    <a:schemeClr val="accent3"/>
                  </a:solidFill>
                  <a:latin typeface="+mj-lt"/>
                </a:rPr>
              </a:br>
              <a:r>
                <a:rPr lang="ru-RU" sz="1400" kern="0" dirty="0" smtClean="0">
                  <a:solidFill>
                    <a:schemeClr val="accent3"/>
                  </a:solidFill>
                  <a:latin typeface="+mj-lt"/>
                </a:rPr>
                <a:t>проектов</a:t>
              </a:r>
              <a:endParaRPr lang="ru-RU" sz="1400" kern="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8318527" y="4562431"/>
              <a:ext cx="1130027" cy="458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kern="0" dirty="0" smtClean="0">
                  <a:solidFill>
                    <a:schemeClr val="accent3"/>
                  </a:solidFill>
                  <a:latin typeface="+mj-lt"/>
                </a:rPr>
                <a:t>6</a:t>
              </a:r>
              <a:r>
                <a:rPr lang="ru-RU" sz="1400" b="1" kern="0" dirty="0">
                  <a:solidFill>
                    <a:schemeClr val="accent3"/>
                  </a:solidFill>
                  <a:latin typeface="+mj-lt"/>
                </a:rPr>
                <a:t/>
              </a:r>
              <a:br>
                <a:rPr lang="ru-RU" sz="1400" b="1" kern="0" dirty="0">
                  <a:solidFill>
                    <a:schemeClr val="accent3"/>
                  </a:solidFill>
                  <a:latin typeface="+mj-lt"/>
                </a:rPr>
              </a:br>
              <a:r>
                <a:rPr lang="ru-RU" sz="1400" kern="0" dirty="0" smtClean="0">
                  <a:solidFill>
                    <a:schemeClr val="accent3"/>
                  </a:solidFill>
                  <a:latin typeface="+mj-lt"/>
                </a:rPr>
                <a:t>проектов</a:t>
              </a:r>
              <a:endParaRPr lang="ru-RU" sz="1400" kern="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0542497" y="4566190"/>
              <a:ext cx="1130027" cy="458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kern="0" dirty="0" smtClean="0">
                  <a:solidFill>
                    <a:schemeClr val="accent3"/>
                  </a:solidFill>
                  <a:latin typeface="+mj-lt"/>
                </a:rPr>
                <a:t>10</a:t>
              </a:r>
              <a:r>
                <a:rPr lang="ru-RU" sz="1400" b="1" kern="0" dirty="0">
                  <a:solidFill>
                    <a:schemeClr val="accent3"/>
                  </a:solidFill>
                  <a:latin typeface="+mj-lt"/>
                </a:rPr>
                <a:t/>
              </a:r>
              <a:br>
                <a:rPr lang="ru-RU" sz="1400" b="1" kern="0" dirty="0">
                  <a:solidFill>
                    <a:schemeClr val="accent3"/>
                  </a:solidFill>
                  <a:latin typeface="+mj-lt"/>
                </a:rPr>
              </a:br>
              <a:r>
                <a:rPr lang="ru-RU" sz="1400" kern="0" dirty="0" smtClean="0">
                  <a:solidFill>
                    <a:schemeClr val="accent3"/>
                  </a:solidFill>
                  <a:latin typeface="+mj-lt"/>
                </a:rPr>
                <a:t>проектов</a:t>
              </a:r>
              <a:endParaRPr lang="ru-RU" sz="1400" kern="0" dirty="0">
                <a:solidFill>
                  <a:schemeClr val="accent3"/>
                </a:solidFill>
                <a:latin typeface="+mj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9189" y="5269001"/>
            <a:ext cx="10706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 контрольные показатели НЦМУ «</a:t>
            </a:r>
            <a:r>
              <a:rPr lang="ru-RU" sz="3000" b="1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Агротехнологии</a:t>
            </a:r>
            <a:r>
              <a:rPr lang="ru-RU" sz="30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будущего» </a:t>
            </a:r>
            <a:br>
              <a:rPr lang="ru-RU" sz="30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2020, 2021 </a:t>
            </a:r>
            <a:r>
              <a:rPr lang="ru-RU" sz="3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30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перевыполнены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oplogos.ru/images/logo-phosag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7319" y="1075809"/>
            <a:ext cx="1497225" cy="10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7319" y="1981866"/>
            <a:ext cx="1520955" cy="1524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0809" y="3162030"/>
            <a:ext cx="1482916" cy="1260479"/>
          </a:xfrm>
          <a:prstGeom prst="rect">
            <a:avLst/>
          </a:prstGeom>
        </p:spPr>
      </p:pic>
      <p:pic>
        <p:nvPicPr>
          <p:cNvPr id="1028" name="Picture 4" descr="https://filearchive.cnews.ru/img/cnews/2021/10/19/logos/9b/9b386a0346978fa096daae47c8ae057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3166" y="4332456"/>
            <a:ext cx="1494734" cy="1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3166" y="5656822"/>
            <a:ext cx="1562337" cy="8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54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11336018" y="0"/>
            <a:ext cx="855982" cy="9286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3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31800" y="70023"/>
            <a:ext cx="8482453" cy="75713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Уникальные научные результаты 2021 года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НЦМУ «</a:t>
            </a:r>
            <a:r>
              <a:rPr lang="ru-RU" b="1" dirty="0" err="1" smtClean="0">
                <a:solidFill>
                  <a:srgbClr val="0070C0"/>
                </a:solidFill>
              </a:rPr>
              <a:t>Агротехнологии</a:t>
            </a:r>
            <a:r>
              <a:rPr lang="ru-RU" b="1" dirty="0" smtClean="0">
                <a:solidFill>
                  <a:srgbClr val="0070C0"/>
                </a:solidFill>
              </a:rPr>
              <a:t> будущего»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 flipV="1">
            <a:off x="0" y="928626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0738801-CB59-E24D-8CE5-2730C49F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800" y="112625"/>
            <a:ext cx="3095155" cy="710154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11290300" y="999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7776549" y="1126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4BFE0238-2263-4EF9-A26C-72D0F4E2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25" y="4484161"/>
            <a:ext cx="2592384" cy="21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7510" y="4877029"/>
            <a:ext cx="19701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новейшие 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</a:t>
            </a:r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удобрения, содержащие полезные штаммы микроорганизмов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4409" y="3636831"/>
            <a:ext cx="38552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первые в мире линии капусты белокочанной с устойчивостью 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сосудистому бактериозу </a:t>
            </a:r>
            <a:endParaRPr lang="ru-RU" sz="13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57626" y="6339640"/>
            <a:ext cx="78451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Получены </a:t>
            </a:r>
            <a:r>
              <a:rPr lang="ru-RU" sz="1300" spc="50" dirty="0" err="1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запатенованные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решения по культурам: рожь, соя, лен-долгунец, </a:t>
            </a:r>
            <a:b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конопля, пасленовые культуры, морковь, батат</a:t>
            </a: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2268" y="3636830"/>
            <a:ext cx="39685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отечественные кормовые и</a:t>
            </a:r>
          </a:p>
          <a:p>
            <a:pPr algn="ctr"/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пищевые сорта белого люпина c высоким содержанием белка</a:t>
            </a:r>
          </a:p>
        </p:txBody>
      </p:sp>
      <p:pic>
        <p:nvPicPr>
          <p:cNvPr id="1026" name="Picture 2" descr="https://v-ekoteme.ru/upload/iblock/741/741f03f3eee0aaed4dbb1f435b8f4e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541" y="1015528"/>
            <a:ext cx="3692278" cy="246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550934"/>
            <a:ext cx="3674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промышленная</a:t>
            </a:r>
            <a:r>
              <a:rPr lang="en-US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b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управляемой </a:t>
            </a:r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вегетации растений 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spc="50" dirty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программируемого </a:t>
            </a: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spc="50" dirty="0" smtClean="0">
                <a:solidFill>
                  <a:srgbClr val="1A5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освещения</a:t>
            </a:r>
            <a:endParaRPr lang="ru-RU" sz="1300" spc="50" dirty="0">
              <a:solidFill>
                <a:srgbClr val="1A58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02FEA2-7614-494E-9BA2-CB9A44B3B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24" b="24515"/>
          <a:stretch/>
        </p:blipFill>
        <p:spPr>
          <a:xfrm flipH="1">
            <a:off x="160825" y="1022117"/>
            <a:ext cx="3557310" cy="247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815" y="1015528"/>
            <a:ext cx="2712905" cy="271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4637845" y="4466478"/>
            <a:ext cx="7473799" cy="1862054"/>
            <a:chOff x="4637845" y="4466478"/>
            <a:chExt cx="7473799" cy="186205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37845" y="4466478"/>
              <a:ext cx="7473799" cy="1839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7845" y="4466478"/>
              <a:ext cx="1270638" cy="17964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8483" y="4482232"/>
              <a:ext cx="1305782" cy="1840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8703" y="4499276"/>
              <a:ext cx="1227149" cy="1760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4896" y="4508860"/>
              <a:ext cx="1264737" cy="18196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9633" y="4516531"/>
              <a:ext cx="1237686" cy="1789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52847" y="4504645"/>
              <a:ext cx="1246087" cy="1754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097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700" y="1292825"/>
            <a:ext cx="6432550" cy="3159409"/>
            <a:chOff x="139700" y="1292825"/>
            <a:chExt cx="6184900" cy="134361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9700" y="1292825"/>
              <a:ext cx="6184900" cy="134361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B3CAC5-A01D-453C-A665-013BC4CB1CF9}"/>
                </a:ext>
              </a:extLst>
            </p:cNvPr>
            <p:cNvSpPr txBox="1"/>
            <p:nvPr/>
          </p:nvSpPr>
          <p:spPr>
            <a:xfrm>
              <a:off x="238226" y="1324023"/>
              <a:ext cx="5987848" cy="1268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Ускоренная селекция</a:t>
              </a:r>
            </a:p>
            <a:p>
              <a:pPr marL="285750" indent="-28575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Новый формат селекционной работы позволит создавать улучшенные сорта зерновых не за 10-15 лет как сегодня, а за</a:t>
              </a: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5-7 лет</a:t>
              </a:r>
            </a:p>
            <a:p>
              <a:pPr marL="285750" indent="-28575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Платформа </a:t>
              </a:r>
              <a:r>
                <a:rPr lang="ru-RU" spc="50" dirty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высокопроизводительному </a:t>
              </a:r>
              <a:r>
                <a:rPr lang="ru-RU" spc="50" dirty="0" err="1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фенотипированию</a:t>
              </a:r>
              <a:r>
                <a:rPr lang="ru-RU" spc="50" dirty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растений: срок селекционной работы для </a:t>
              </a:r>
              <a:r>
                <a:rPr lang="ru-RU" spc="50" dirty="0" err="1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салатно</a:t>
              </a: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-зеленных культур вместо </a:t>
              </a:r>
              <a:b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лет – </a:t>
              </a: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года</a:t>
              </a:r>
            </a:p>
          </p:txBody>
        </p:sp>
      </p:grpSp>
      <p:sp>
        <p:nvSpPr>
          <p:cNvPr id="34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11336018" y="0"/>
            <a:ext cx="855982" cy="9286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4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31800" y="70023"/>
            <a:ext cx="8482453" cy="75713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Прорывные научные проекты 2022 года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НЦМУ «</a:t>
            </a:r>
            <a:r>
              <a:rPr lang="ru-RU" b="1" dirty="0" err="1" smtClean="0">
                <a:solidFill>
                  <a:srgbClr val="0070C0"/>
                </a:solidFill>
              </a:rPr>
              <a:t>Агротехнологии</a:t>
            </a:r>
            <a:r>
              <a:rPr lang="ru-RU" b="1" dirty="0" smtClean="0">
                <a:solidFill>
                  <a:srgbClr val="0070C0"/>
                </a:solidFill>
              </a:rPr>
              <a:t> будущего»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 flipV="1">
            <a:off x="0" y="928626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0738801-CB59-E24D-8CE5-2730C49F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800" y="112625"/>
            <a:ext cx="3095155" cy="71015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11290300" y="999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7776549" y="1126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98343" y="4599417"/>
            <a:ext cx="6432550" cy="1755175"/>
            <a:chOff x="139700" y="1292825"/>
            <a:chExt cx="6184900" cy="175517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9700" y="1292825"/>
              <a:ext cx="6184900" cy="17551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9B3CAC5-A01D-453C-A665-013BC4CB1CF9}"/>
                </a:ext>
              </a:extLst>
            </p:cNvPr>
            <p:cNvSpPr txBox="1"/>
            <p:nvPr/>
          </p:nvSpPr>
          <p:spPr>
            <a:xfrm>
              <a:off x="238226" y="1354804"/>
              <a:ext cx="598784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b="1" spc="50" dirty="0" err="1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</a:t>
              </a: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агропромышленного комплекса</a:t>
              </a:r>
            </a:p>
            <a:p>
              <a:pPr marL="285750" indent="-28575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Интернет-датчики</a:t>
              </a: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оперативной корректировки </a:t>
              </a:r>
              <a:b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pc="50" dirty="0" err="1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агротехнологиях</a:t>
              </a:r>
              <a:r>
                <a:rPr lang="ru-RU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от выбора сорта до дифференцированного применения удобрений и средств защиты -</a:t>
              </a:r>
              <a:r>
                <a:rPr lang="en-US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</a:t>
              </a:r>
              <a:r>
                <a:rPr lang="ru-RU" b="1" spc="50" dirty="0" smtClean="0">
                  <a:solidFill>
                    <a:srgbClr val="1A58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снижение углеродного следа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AFFBBA4-F39E-1395-E91C-7C2B79A72F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5413" y="4561743"/>
            <a:ext cx="3949276" cy="183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EF116C2-343B-7FF0-E790-771F6A62B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8" r="58226"/>
          <a:stretch/>
        </p:blipFill>
        <p:spPr bwMode="auto">
          <a:xfrm rot="10800000" flipV="1">
            <a:off x="10542218" y="4561743"/>
            <a:ext cx="1659168" cy="183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9A31D8A-BD94-5D4B-BB0D-FFD5D79E2A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13" b="10746"/>
          <a:stretch/>
        </p:blipFill>
        <p:spPr>
          <a:xfrm>
            <a:off x="10027835" y="2687459"/>
            <a:ext cx="2058240" cy="16950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08FCD77-30AE-8A4E-BF72-210D0F161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413" y="2687459"/>
            <a:ext cx="3255519" cy="1695021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C6DDE489-0972-4CB1-B341-68938E9D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70678"/>
            <a:ext cx="1297147" cy="13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48">
            <a:extLst>
              <a:ext uri="{FF2B5EF4-FFF2-40B4-BE49-F238E27FC236}">
                <a16:creationId xmlns:a16="http://schemas.microsoft.com/office/drawing/2014/main" xmlns="" id="{D84B1B63-47D4-49F9-A13D-FEF38CF12ED5}"/>
              </a:ext>
            </a:extLst>
          </p:cNvPr>
          <p:cNvGrpSpPr/>
          <p:nvPr/>
        </p:nvGrpSpPr>
        <p:grpSpPr>
          <a:xfrm>
            <a:off x="7919598" y="1304462"/>
            <a:ext cx="4056962" cy="1301187"/>
            <a:chOff x="4941642" y="4205461"/>
            <a:chExt cx="2882755" cy="994044"/>
          </a:xfrm>
        </p:grpSpPr>
        <p:pic>
          <p:nvPicPr>
            <p:cNvPr id="30" name="Picture 19" descr="Нежная редиска - картинка №12920 | Printonic.ru">
              <a:extLst>
                <a:ext uri="{FF2B5EF4-FFF2-40B4-BE49-F238E27FC236}">
                  <a16:creationId xmlns:a16="http://schemas.microsoft.com/office/drawing/2014/main" xmlns="" id="{C7877FEC-43D4-4EA0-9AC6-7F8C5FC4B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973087">
              <a:off x="5742296" y="4373491"/>
              <a:ext cx="690747" cy="69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xmlns="" id="{9B86248D-C735-4C3A-B94C-AE7259E12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674" y="4205461"/>
              <a:ext cx="662696" cy="99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7">
              <a:extLst>
                <a:ext uri="{FF2B5EF4-FFF2-40B4-BE49-F238E27FC236}">
                  <a16:creationId xmlns:a16="http://schemas.microsoft.com/office/drawing/2014/main" xmlns="" id="{94D86388-7B0C-45D0-ABAC-92278CE78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642" y="4319353"/>
              <a:ext cx="574883" cy="76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Идеи на тему «Подсоднухи» (130) в 2022 г | подсолнухи, цветы, подсолнухи  искусство">
              <a:extLst>
                <a:ext uri="{FF2B5EF4-FFF2-40B4-BE49-F238E27FC236}">
                  <a16:creationId xmlns:a16="http://schemas.microsoft.com/office/drawing/2014/main" xmlns="" id="{4B0B2060-148F-4D60-8060-B21FD3F00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906" y="4333519"/>
              <a:ext cx="506491" cy="811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9183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11336018" y="0"/>
            <a:ext cx="855982" cy="9286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5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31800" y="70023"/>
            <a:ext cx="8482453" cy="75713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Изменения в программу развития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НЦМУ «</a:t>
            </a:r>
            <a:r>
              <a:rPr lang="ru-RU" b="1" dirty="0" err="1" smtClean="0">
                <a:solidFill>
                  <a:srgbClr val="0070C0"/>
                </a:solidFill>
              </a:rPr>
              <a:t>Агротехнологии</a:t>
            </a:r>
            <a:r>
              <a:rPr lang="ru-RU" b="1" dirty="0" smtClean="0">
                <a:solidFill>
                  <a:srgbClr val="0070C0"/>
                </a:solidFill>
              </a:rPr>
              <a:t> будущего»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 flipV="1">
            <a:off x="0" y="928626"/>
            <a:ext cx="12192000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0738801-CB59-E24D-8CE5-2730C49F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800" y="112625"/>
            <a:ext cx="3095155" cy="71015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11290300" y="999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053A91B-10A1-447D-ACB8-3A4278F87B49}"/>
              </a:ext>
            </a:extLst>
          </p:cNvPr>
          <p:cNvSpPr/>
          <p:nvPr/>
        </p:nvSpPr>
        <p:spPr>
          <a:xfrm>
            <a:off x="7776549" y="112625"/>
            <a:ext cx="45719" cy="691678"/>
          </a:xfrm>
          <a:prstGeom prst="rect">
            <a:avLst/>
          </a:prstGeom>
          <a:gradFill>
            <a:gsLst>
              <a:gs pos="0">
                <a:schemeClr val="accent1"/>
              </a:gs>
              <a:gs pos="76555">
                <a:schemeClr val="accent4"/>
              </a:gs>
              <a:gs pos="54000">
                <a:schemeClr val="accent3"/>
              </a:gs>
              <a:gs pos="2800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0378584"/>
              </p:ext>
            </p:extLst>
          </p:nvPr>
        </p:nvGraphicFramePr>
        <p:xfrm>
          <a:off x="431800" y="1195916"/>
          <a:ext cx="114363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5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B28F2E-4CF9-6F4F-9ED0-3AA099AAB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03" y="235650"/>
            <a:ext cx="3456447" cy="7930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7DA6E6-0E83-A949-8A24-9EE5882CE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29175"/>
            <a:ext cx="2783062" cy="96802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3289299"/>
            <a:ext cx="6845300" cy="127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88900" y="2108201"/>
            <a:ext cx="6870700" cy="11811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НЦМУ «</a:t>
            </a:r>
            <a:r>
              <a:rPr lang="ru-RU" sz="45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Агротехнологии</a:t>
            </a:r>
            <a:r>
              <a:rPr lang="ru-RU" sz="45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будущего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8D9C5BAE-CAB5-49CD-868C-1F1C4A4F408E}"/>
              </a:ext>
            </a:extLst>
          </p:cNvPr>
          <p:cNvSpPr txBox="1">
            <a:spLocks/>
          </p:cNvSpPr>
          <p:nvPr/>
        </p:nvSpPr>
        <p:spPr>
          <a:xfrm>
            <a:off x="495300" y="3289300"/>
            <a:ext cx="6464300" cy="3276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Трухачев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Владимир Иванович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Ректор ФГБОУ ВО РГАУ-</a:t>
            </a:r>
            <a:b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МСХА имени К.А. Тимирязева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Инициатор создания НЦМУ «</a:t>
            </a:r>
            <a:r>
              <a:rPr lang="ru-RU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Агротехнологии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будущего»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Академик РАН, профессор</a:t>
            </a:r>
          </a:p>
        </p:txBody>
      </p:sp>
      <p:pic>
        <p:nvPicPr>
          <p:cNvPr id="1026" name="Picture 2" descr="https://profinavigator.ru/upload/organisation/796/logo/org_1585654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01" y="991832"/>
            <a:ext cx="3065381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5739" y="4975409"/>
            <a:ext cx="2902043" cy="9277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5950555"/>
            <a:ext cx="2720549" cy="8173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06" y="4150136"/>
            <a:ext cx="2720549" cy="8027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481" y="1844224"/>
            <a:ext cx="2758123" cy="13054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301" y="3151480"/>
            <a:ext cx="3065381" cy="99692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932932" y="235650"/>
            <a:ext cx="75739" cy="63302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29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209</Words>
  <Application>Microsoft Office PowerPoint</Application>
  <PresentationFormat>Произвольный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развитие научного центра мирового уровня «Агротехнологии будущего»</dc:title>
  <dc:creator>Лариса Верзунова</dc:creator>
  <cp:lastModifiedBy>Admin</cp:lastModifiedBy>
  <cp:revision>519</cp:revision>
  <dcterms:created xsi:type="dcterms:W3CDTF">2020-06-14T06:41:31Z</dcterms:created>
  <dcterms:modified xsi:type="dcterms:W3CDTF">2022-06-07T05:11:19Z</dcterms:modified>
</cp:coreProperties>
</file>